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66" r:id="rId4"/>
    <p:sldId id="333" r:id="rId5"/>
    <p:sldId id="332" r:id="rId6"/>
    <p:sldId id="334" r:id="rId7"/>
    <p:sldId id="336" r:id="rId8"/>
    <p:sldId id="335" r:id="rId9"/>
    <p:sldId id="325" r:id="rId10"/>
    <p:sldId id="338" r:id="rId11"/>
    <p:sldId id="323" r:id="rId12"/>
    <p:sldId id="339" r:id="rId13"/>
    <p:sldId id="340" r:id="rId14"/>
    <p:sldId id="326" r:id="rId15"/>
    <p:sldId id="341" r:id="rId16"/>
    <p:sldId id="342" r:id="rId17"/>
    <p:sldId id="265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9D52921-85D0-E811-9438-C521B2D10A4D}" name="송대석" initials="송" userId="송대석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2AF"/>
    <a:srgbClr val="4C4747"/>
    <a:srgbClr val="FEC9B8"/>
    <a:srgbClr val="FD6231"/>
    <a:srgbClr val="C8E4E5"/>
    <a:srgbClr val="FE9E7E"/>
    <a:srgbClr val="C4C8C9"/>
    <a:srgbClr val="B1B3B2"/>
    <a:srgbClr val="C6CACB"/>
    <a:srgbClr val="C7CC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486" autoAdjust="0"/>
    <p:restoredTop sz="87093" autoAdjust="0"/>
  </p:normalViewPr>
  <p:slideViewPr>
    <p:cSldViewPr snapToGrid="0" showGuides="1">
      <p:cViewPr>
        <p:scale>
          <a:sx n="75" d="100"/>
          <a:sy n="75" d="100"/>
        </p:scale>
        <p:origin x="1872" y="63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29AEE-E77B-4AC3-903B-0FDB56D08C17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C02B1E-3F4A-4131-B517-290970B7B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780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4114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5122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35960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229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02B1E-3F4A-4131-B517-290970B7B55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326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624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9753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362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044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600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616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4BEED5-0A80-44E1-B68B-6AFB653D30E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985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284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477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491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949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277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74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35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295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921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680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28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1916F-3367-49A6-AF9E-D718BD8BA8F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6F3AB-4781-460A-977E-172C16415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170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/>
          <p:cNvCxnSpPr/>
          <p:nvPr/>
        </p:nvCxnSpPr>
        <p:spPr>
          <a:xfrm>
            <a:off x="8947052" y="1589649"/>
            <a:ext cx="3244948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016054" y="2274838"/>
            <a:ext cx="75713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72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C++ API OpenCV</a:t>
            </a:r>
          </a:p>
          <a:p>
            <a:pPr algn="r"/>
            <a:r>
              <a:rPr lang="en-US" altLang="ko-KR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8</a:t>
            </a:r>
            <a:r>
              <a:rPr lang="ko-KR" altLang="en-US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주차 </a:t>
            </a:r>
            <a:r>
              <a:rPr lang="en-US" altLang="ko-KR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(10</a:t>
            </a:r>
            <a:r>
              <a:rPr lang="ko-KR" altLang="en-US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장</a:t>
            </a:r>
            <a:r>
              <a:rPr lang="en-US" altLang="ko-KR" sz="7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)</a:t>
            </a:r>
            <a:endParaRPr lang="ko-KR" altLang="en-US" sz="7200" dirty="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4640125"/>
              </p:ext>
            </p:extLst>
          </p:nvPr>
        </p:nvGraphicFramePr>
        <p:xfrm>
          <a:off x="764735" y="5122854"/>
          <a:ext cx="4396935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762">
                  <a:extLst>
                    <a:ext uri="{9D8B030D-6E8A-4147-A177-3AD203B41FA5}">
                      <a16:colId xmlns:a16="http://schemas.microsoft.com/office/drawing/2014/main" val="56462378"/>
                    </a:ext>
                  </a:extLst>
                </a:gridCol>
                <a:gridCol w="3768173">
                  <a:extLst>
                    <a:ext uri="{9D8B030D-6E8A-4147-A177-3AD203B41FA5}">
                      <a16:colId xmlns:a16="http://schemas.microsoft.com/office/drawing/2014/main" val="3468396150"/>
                    </a:ext>
                  </a:extLst>
                </a:gridCol>
              </a:tblGrid>
              <a:tr h="29937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일시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2022</a:t>
                      </a:r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년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05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월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06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일</a:t>
                      </a:r>
                      <a:endParaRPr lang="ko-KR" altLang="en-US" sz="1400" b="0" dirty="0">
                        <a:ln>
                          <a:solidFill>
                            <a:srgbClr val="4C4747">
                              <a:alpha val="20000"/>
                            </a:srgbClr>
                          </a:solidFill>
                        </a:ln>
                        <a:solidFill>
                          <a:srgbClr val="4C4747"/>
                        </a:solidFill>
                        <a:latin typeface="KoPub돋움체 Light" panose="00000300000000000000" pitchFamily="2" charset="-127"/>
                        <a:ea typeface="KoPub돋움체 Light" panose="00000300000000000000" pitchFamily="2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8225652"/>
                  </a:ext>
                </a:extLst>
              </a:tr>
            </a:tbl>
          </a:graphicData>
        </a:graphic>
      </p:graphicFrame>
      <p:grpSp>
        <p:nvGrpSpPr>
          <p:cNvPr id="20" name="그룹 19"/>
          <p:cNvGrpSpPr/>
          <p:nvPr/>
        </p:nvGrpSpPr>
        <p:grpSpPr>
          <a:xfrm>
            <a:off x="803541" y="970671"/>
            <a:ext cx="3212513" cy="3341753"/>
            <a:chOff x="1041009" y="970671"/>
            <a:chExt cx="3212513" cy="3341753"/>
          </a:xfrm>
        </p:grpSpPr>
        <p:sp>
          <p:nvSpPr>
            <p:cNvPr id="18" name="타원 17"/>
            <p:cNvSpPr/>
            <p:nvPr/>
          </p:nvSpPr>
          <p:spPr>
            <a:xfrm>
              <a:off x="1041009" y="970671"/>
              <a:ext cx="1448973" cy="1448973"/>
            </a:xfrm>
            <a:prstGeom prst="ellipse">
              <a:avLst/>
            </a:prstGeom>
            <a:solidFill>
              <a:srgbClr val="C8E4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>
              <a:off x="1323533" y="1382435"/>
              <a:ext cx="2929989" cy="2929989"/>
            </a:xfrm>
            <a:prstGeom prst="ellipse">
              <a:avLst/>
            </a:prstGeom>
            <a:solidFill>
              <a:srgbClr val="FE9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0" y="5258971"/>
            <a:ext cx="583809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517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903039" cy="1163374"/>
            <a:chOff x="960681" y="2615402"/>
            <a:chExt cx="2903039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1785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Flann</a:t>
              </a:r>
              <a:endPara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29030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detectAndCompute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D8336BC-A73D-4080-3D41-6FA8AEBE2FA0}"/>
              </a:ext>
            </a:extLst>
          </p:cNvPr>
          <p:cNvGrpSpPr/>
          <p:nvPr/>
        </p:nvGrpSpPr>
        <p:grpSpPr>
          <a:xfrm>
            <a:off x="3916169" y="27332"/>
            <a:ext cx="6951373" cy="763302"/>
            <a:chOff x="6796429" y="1608522"/>
            <a:chExt cx="6951373" cy="76330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D7299E9-A930-C9AB-8F25-6D332B980EC0}"/>
                </a:ext>
              </a:extLst>
            </p:cNvPr>
            <p:cNvSpPr txBox="1"/>
            <p:nvPr/>
          </p:nvSpPr>
          <p:spPr>
            <a:xfrm>
              <a:off x="6796429" y="1608522"/>
              <a:ext cx="25686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FlannBasedMatcher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572D81-2C95-96C6-3A92-2A27DDB9664C}"/>
                </a:ext>
              </a:extLst>
            </p:cNvPr>
            <p:cNvSpPr txBox="1"/>
            <p:nvPr/>
          </p:nvSpPr>
          <p:spPr>
            <a:xfrm>
              <a:off x="6800066" y="2064047"/>
              <a:ext cx="69477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Flann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에 기반하여 매칭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특징점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수가 많을 때 효율적이다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. NORM_L2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에 의해 매칭한다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.</a:t>
              </a:r>
              <a:endParaRPr lang="ko-KR" altLang="en-US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C36BB07B-B2D5-77AA-8EFB-A1C75AF193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799" t="17361" r="5418" b="26945"/>
          <a:stretch/>
        </p:blipFill>
        <p:spPr>
          <a:xfrm>
            <a:off x="3916169" y="846048"/>
            <a:ext cx="3823060" cy="601195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5C25A24-D29C-D14F-C550-383607278D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6168" y="3375758"/>
            <a:ext cx="8275831" cy="348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28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59789" y="1050511"/>
            <a:ext cx="181011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5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</a:t>
            </a:r>
            <a:endParaRPr lang="ko-KR" altLang="en-US" sz="115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0669901" y="1981535"/>
            <a:ext cx="152209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00403" y="3252739"/>
            <a:ext cx="36263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5400" dirty="0" err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knn</a:t>
            </a:r>
            <a:r>
              <a:rPr lang="en-US" altLang="ko-KR" sz="5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 radius</a:t>
            </a:r>
            <a:endParaRPr lang="ko-KR" altLang="en-US" sz="5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6324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223686" cy="1163374"/>
            <a:chOff x="960681" y="2615402"/>
            <a:chExt cx="2223686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22368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knn</a:t>
              </a:r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, radius</a:t>
              </a:r>
              <a:endPara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7216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Knn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D8336BC-A73D-4080-3D41-6FA8AEBE2FA0}"/>
              </a:ext>
            </a:extLst>
          </p:cNvPr>
          <p:cNvGrpSpPr/>
          <p:nvPr/>
        </p:nvGrpSpPr>
        <p:grpSpPr>
          <a:xfrm>
            <a:off x="3916169" y="27332"/>
            <a:ext cx="8104253" cy="978745"/>
            <a:chOff x="6796429" y="1608522"/>
            <a:chExt cx="8104253" cy="97874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D7299E9-A930-C9AB-8F25-6D332B980EC0}"/>
                </a:ext>
              </a:extLst>
            </p:cNvPr>
            <p:cNvSpPr txBox="1"/>
            <p:nvPr/>
          </p:nvSpPr>
          <p:spPr>
            <a:xfrm>
              <a:off x="6796429" y="1608522"/>
              <a:ext cx="140166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knnMatch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572D81-2C95-96C6-3A92-2A27DDB9664C}"/>
                </a:ext>
              </a:extLst>
            </p:cNvPr>
            <p:cNvSpPr txBox="1"/>
            <p:nvPr/>
          </p:nvSpPr>
          <p:spPr>
            <a:xfrm>
              <a:off x="6800066" y="2064047"/>
              <a:ext cx="81006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Brute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와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Flann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에서 모두 사용할 수 있으며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,  </a:t>
              </a:r>
              <a:r>
                <a:rPr lang="en-US" altLang="ko-KR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normType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에 따른 각 기술자의 벡터간 거리를 이용하여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Query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set(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첫번째 매개변수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)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에서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k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개의 매칭에 가장 좋은 특징점들을 찾는다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.</a:t>
              </a:r>
              <a:endParaRPr lang="ko-KR" altLang="en-US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A2442F8A-BBFE-303F-A6BB-D386B81423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06" t="17223" r="5096" b="30185"/>
          <a:stretch/>
        </p:blipFill>
        <p:spPr>
          <a:xfrm>
            <a:off x="3916169" y="1061492"/>
            <a:ext cx="4087617" cy="5796508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D6ECD41F-7C51-7733-8C68-661468C9FA76}"/>
              </a:ext>
            </a:extLst>
          </p:cNvPr>
          <p:cNvSpPr/>
          <p:nvPr/>
        </p:nvSpPr>
        <p:spPr>
          <a:xfrm>
            <a:off x="4362450" y="2936081"/>
            <a:ext cx="681038" cy="11130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5CAFE12-519E-7480-89C0-F575F76F9732}"/>
                  </a:ext>
                </a:extLst>
              </p:cNvPr>
              <p:cNvSpPr txBox="1"/>
              <p:nvPr/>
            </p:nvSpPr>
            <p:spPr>
              <a:xfrm>
                <a:off x="4986338" y="2884664"/>
                <a:ext cx="44274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800" b="1" dirty="0">
                    <a:solidFill>
                      <a:srgbClr val="FF0000"/>
                    </a:solidFill>
                  </a:rPr>
                  <a:t>Nearest</a:t>
                </a:r>
                <a:r>
                  <a:rPr lang="ko-KR" altLang="en-US" sz="800" b="1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ko-KR" sz="800" b="1" dirty="0">
                    <a:solidFill>
                      <a:srgbClr val="FF0000"/>
                    </a:solidFill>
                  </a:rPr>
                  <a:t>Neighbor</a:t>
                </a:r>
                <a:r>
                  <a:rPr lang="ko-KR" altLang="en-US" sz="800" b="1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ko-KR" sz="800" b="1" dirty="0">
                    <a:solidFill>
                      <a:srgbClr val="FF0000"/>
                    </a:solidFill>
                  </a:rPr>
                  <a:t>Distance Ratio, </a:t>
                </a:r>
                <a14:m>
                  <m:oMath xmlns:m="http://schemas.openxmlformats.org/officeDocument/2006/math">
                    <m:r>
                      <a:rPr lang="en-US" altLang="ko-KR" sz="8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𝑵𝑵𝑫𝑹</m:t>
                    </m:r>
                    <m:r>
                      <a:rPr lang="en-US" altLang="ko-KR" sz="8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sz="8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altLang="ko-KR" sz="8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ko-KR" sz="8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/</m:t>
                    </m:r>
                    <m:sSub>
                      <m:sSubPr>
                        <m:ctrlPr>
                          <a:rPr lang="en-US" altLang="ko-KR" sz="8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altLang="ko-KR" sz="8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ko-KR" altLang="en-US" sz="800" b="1" dirty="0">
                    <a:solidFill>
                      <a:srgbClr val="FF0000"/>
                    </a:solidFill>
                  </a:rPr>
                  <a:t> 값이 작을 수록 매칭 잘 된 것으로 판단</a:t>
                </a: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5CAFE12-519E-7480-89C0-F575F76F97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6338" y="2884664"/>
                <a:ext cx="4427494" cy="215444"/>
              </a:xfrm>
              <a:prstGeom prst="rect">
                <a:avLst/>
              </a:prstGeom>
              <a:blipFill>
                <a:blip r:embed="rId4"/>
                <a:stretch>
                  <a:fillRect b="-277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직사각형 20">
            <a:extLst>
              <a:ext uri="{FF2B5EF4-FFF2-40B4-BE49-F238E27FC236}">
                <a16:creationId xmlns:a16="http://schemas.microsoft.com/office/drawing/2014/main" id="{A238B695-2DAE-264B-0E26-A1931DD76E1B}"/>
              </a:ext>
            </a:extLst>
          </p:cNvPr>
          <p:cNvSpPr/>
          <p:nvPr/>
        </p:nvSpPr>
        <p:spPr>
          <a:xfrm>
            <a:off x="4444999" y="3317081"/>
            <a:ext cx="1108075" cy="11130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6E393AC-9495-26F6-6927-DA6BB87F420E}"/>
              </a:ext>
            </a:extLst>
          </p:cNvPr>
          <p:cNvSpPr/>
          <p:nvPr/>
        </p:nvSpPr>
        <p:spPr>
          <a:xfrm>
            <a:off x="6137274" y="3317081"/>
            <a:ext cx="1108075" cy="11130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D009C8-CD0A-2D5C-949A-B6F19F6DA051}"/>
              </a:ext>
            </a:extLst>
          </p:cNvPr>
          <p:cNvSpPr txBox="1"/>
          <p:nvPr/>
        </p:nvSpPr>
        <p:spPr>
          <a:xfrm>
            <a:off x="2985914" y="3266026"/>
            <a:ext cx="15263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accent5"/>
                </a:solidFill>
              </a:rPr>
              <a:t>가장 가까운 이웃까지의 거리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A265769-5869-563A-1176-C3216D85C44D}"/>
              </a:ext>
            </a:extLst>
          </p:cNvPr>
          <p:cNvSpPr txBox="1"/>
          <p:nvPr/>
        </p:nvSpPr>
        <p:spPr>
          <a:xfrm>
            <a:off x="7250730" y="3265011"/>
            <a:ext cx="17684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accent6"/>
                </a:solidFill>
              </a:rPr>
              <a:t>두 번째로 가까운 이웃까지의 거리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E68F20A-BD16-92E1-555F-603B2399C1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6167" y="3369707"/>
            <a:ext cx="8275831" cy="348224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68A022A-220F-B02D-0BA1-48BEC04FD7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6168" y="3372733"/>
            <a:ext cx="8275832" cy="348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221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  <p:bldP spid="21" grpId="0" animBg="1"/>
      <p:bldP spid="22" grpId="0" animBg="1"/>
      <p:bldP spid="23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223686" cy="1163374"/>
            <a:chOff x="960681" y="2615402"/>
            <a:chExt cx="2223686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22368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knn</a:t>
              </a:r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, radius</a:t>
              </a:r>
              <a:endPara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1047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Radius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D8336BC-A73D-4080-3D41-6FA8AEBE2FA0}"/>
              </a:ext>
            </a:extLst>
          </p:cNvPr>
          <p:cNvGrpSpPr/>
          <p:nvPr/>
        </p:nvGrpSpPr>
        <p:grpSpPr>
          <a:xfrm>
            <a:off x="3916169" y="27332"/>
            <a:ext cx="8104253" cy="978745"/>
            <a:chOff x="6796429" y="1608522"/>
            <a:chExt cx="8104253" cy="97874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D7299E9-A930-C9AB-8F25-6D332B980EC0}"/>
                </a:ext>
              </a:extLst>
            </p:cNvPr>
            <p:cNvSpPr txBox="1"/>
            <p:nvPr/>
          </p:nvSpPr>
          <p:spPr>
            <a:xfrm>
              <a:off x="6796429" y="1608522"/>
              <a:ext cx="16934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radiusMatch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572D81-2C95-96C6-3A92-2A27DDB9664C}"/>
                </a:ext>
              </a:extLst>
            </p:cNvPr>
            <p:cNvSpPr txBox="1"/>
            <p:nvPr/>
          </p:nvSpPr>
          <p:spPr>
            <a:xfrm>
              <a:off x="6800066" y="2064047"/>
              <a:ext cx="81006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Brute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와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Flann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에서 모두 사용할 수 있으며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,  </a:t>
              </a:r>
              <a:r>
                <a:rPr lang="en-US" altLang="ko-KR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normType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에 따른 각 기술자의 벡터간 거리를 이용하여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최대 거리 이하의 매칭 거리를 갖는 매칭 결과를 반환한다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.</a:t>
              </a: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CAD3449E-DF7E-B41F-BFA5-069719347D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28" t="17500" r="4934" b="34722"/>
          <a:stretch/>
        </p:blipFill>
        <p:spPr>
          <a:xfrm>
            <a:off x="3916169" y="1061491"/>
            <a:ext cx="4399156" cy="579812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57C4DDF-6B9D-C48F-6FA1-935075DC2FD0}"/>
              </a:ext>
            </a:extLst>
          </p:cNvPr>
          <p:cNvSpPr/>
          <p:nvPr/>
        </p:nvSpPr>
        <p:spPr>
          <a:xfrm>
            <a:off x="4191000" y="3381376"/>
            <a:ext cx="1905000" cy="5857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81ACFD-647E-3D00-D928-5CDDD260318B}"/>
              </a:ext>
            </a:extLst>
          </p:cNvPr>
          <p:cNvSpPr txBox="1"/>
          <p:nvPr/>
        </p:nvSpPr>
        <p:spPr>
          <a:xfrm>
            <a:off x="6096000" y="3518263"/>
            <a:ext cx="2448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 err="1">
                <a:solidFill>
                  <a:srgbClr val="FF0000"/>
                </a:solidFill>
              </a:rPr>
              <a:t>i</a:t>
            </a:r>
            <a:r>
              <a:rPr lang="en-US" altLang="ko-KR" sz="800" b="1" dirty="0">
                <a:solidFill>
                  <a:srgbClr val="FF0000"/>
                </a:solidFill>
              </a:rPr>
              <a:t> </a:t>
            </a:r>
            <a:r>
              <a:rPr lang="ko-KR" altLang="en-US" sz="800" b="1" dirty="0">
                <a:solidFill>
                  <a:srgbClr val="FF0000"/>
                </a:solidFill>
              </a:rPr>
              <a:t>번째 특징점에 대한 매칭 결과를 모두 저장한다</a:t>
            </a:r>
            <a:r>
              <a:rPr lang="en-US" altLang="ko-KR" sz="800" b="1" dirty="0">
                <a:solidFill>
                  <a:srgbClr val="FF0000"/>
                </a:solidFill>
              </a:rPr>
              <a:t>.</a:t>
            </a:r>
            <a:endParaRPr lang="ko-KR" altLang="en-US" sz="800" b="1" dirty="0">
              <a:solidFill>
                <a:srgbClr val="FF0000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6BF413C6-5D65-7E3D-5E33-5DFDA5ED4A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9516" y="3381376"/>
            <a:ext cx="8262483" cy="3476624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4DC3309C-87B6-E31C-C504-C1F7819BB9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6169" y="3375760"/>
            <a:ext cx="8275830" cy="348224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3A5CEEF8-08B5-F028-5317-A423723824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9516" y="3381376"/>
            <a:ext cx="8262484" cy="3476624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82FC521D-9735-E3A8-6706-4AB7D07BAE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9514" y="3378052"/>
            <a:ext cx="8262485" cy="3476625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81005A8D-CBF4-88F2-3AEB-D40F3C5D67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9514" y="3375247"/>
            <a:ext cx="8262486" cy="3476625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406FB985-AD66-CC07-61BE-65066A263E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29512" y="3381374"/>
            <a:ext cx="8262487" cy="3476626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C00B0A80-974C-F6BB-594B-1A3C86F2E7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29512" y="3372912"/>
            <a:ext cx="8262488" cy="3476626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8CD719B7-64A9-82D4-2445-41340ADA3E6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16168" y="3348426"/>
            <a:ext cx="8275832" cy="3482241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24484565-B0BA-D295-E1C5-35EB1170BC9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21616" y="3378052"/>
            <a:ext cx="8270383" cy="347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7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23079" y="3119510"/>
            <a:ext cx="18317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rPr>
              <a:t>KAZE</a:t>
            </a:r>
            <a:endParaRPr kumimoji="0" lang="ko-KR" altLang="en-US" sz="5400" b="0" i="0" u="none" strike="noStrike" kern="1200" cap="none" spc="0" normalizeH="0" baseline="0" noProof="0" dirty="0">
              <a:ln>
                <a:solidFill>
                  <a:prstClr val="white">
                    <a:alpha val="2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n-cs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504" y="1050511"/>
            <a:ext cx="3465953" cy="1862048"/>
            <a:chOff x="8841098" y="1050511"/>
            <a:chExt cx="3465953" cy="1862048"/>
          </a:xfrm>
        </p:grpSpPr>
        <p:sp>
          <p:nvSpPr>
            <p:cNvPr id="10" name="TextBox 9"/>
            <p:cNvSpPr txBox="1"/>
            <p:nvPr/>
          </p:nvSpPr>
          <p:spPr>
            <a:xfrm>
              <a:off x="10496939" y="1050511"/>
              <a:ext cx="1810112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500" b="0" i="0" u="none" strike="noStrike" kern="1200" cap="none" spc="0" normalizeH="0" baseline="0" noProof="0" dirty="0">
                  <a:ln>
                    <a:solidFill>
                      <a:prstClr val="white">
                        <a:alpha val="2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KoPub돋움체 Bold" panose="00000800000000000000" pitchFamily="2" charset="-127"/>
                  <a:ea typeface="KoPub돋움체 Bold" panose="00000800000000000000" pitchFamily="2" charset="-127"/>
                  <a:cs typeface="+mn-cs"/>
                </a:rPr>
                <a:t>04</a:t>
              </a:r>
              <a:endParaRPr kumimoji="0" lang="ko-KR" altLang="en-US" sz="11500" b="0" i="0" u="none" strike="noStrike" kern="1200" cap="none" spc="0" normalizeH="0" baseline="0" noProof="0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8841098" y="1981535"/>
              <a:ext cx="152209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9207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160895" cy="1163374"/>
            <a:chOff x="960681" y="2615402"/>
            <a:chExt cx="1160895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16089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KAZE</a:t>
              </a:r>
              <a:endPara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9156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KAZE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D8336BC-A73D-4080-3D41-6FA8AEBE2FA0}"/>
              </a:ext>
            </a:extLst>
          </p:cNvPr>
          <p:cNvGrpSpPr/>
          <p:nvPr/>
        </p:nvGrpSpPr>
        <p:grpSpPr>
          <a:xfrm>
            <a:off x="3916169" y="27332"/>
            <a:ext cx="7034729" cy="978745"/>
            <a:chOff x="6796429" y="1608522"/>
            <a:chExt cx="7034729" cy="97874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D7299E9-A930-C9AB-8F25-6D332B980EC0}"/>
                </a:ext>
              </a:extLst>
            </p:cNvPr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572D81-2C95-96C6-3A92-2A27DDB9664C}"/>
                </a:ext>
              </a:extLst>
            </p:cNvPr>
            <p:cNvSpPr txBox="1"/>
            <p:nvPr/>
          </p:nvSpPr>
          <p:spPr>
            <a:xfrm>
              <a:off x="6800066" y="2064047"/>
              <a:ext cx="70310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기존 피라미드 방법에 의해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가우시안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블러링으로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디테일이 약화되어 특징점을 찾는데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어려움이 있던 점을 개선한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SIFT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보다 빠르고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SURF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보단 느린 방법</a:t>
              </a: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A2F753F8-5A10-3B08-879B-EA2C068ED6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554" t="17444" r="5807" b="28889"/>
          <a:stretch/>
        </p:blipFill>
        <p:spPr>
          <a:xfrm>
            <a:off x="3916169" y="1061492"/>
            <a:ext cx="3816336" cy="5796508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F41706EE-F5B5-8538-5FDA-D47B6E06EFEF}"/>
              </a:ext>
            </a:extLst>
          </p:cNvPr>
          <p:cNvSpPr/>
          <p:nvPr/>
        </p:nvSpPr>
        <p:spPr>
          <a:xfrm>
            <a:off x="3968750" y="2578100"/>
            <a:ext cx="2317750" cy="46928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5333DE9-33C2-DEFF-9E1D-CBC8C2C95691}"/>
              </a:ext>
            </a:extLst>
          </p:cNvPr>
          <p:cNvSpPr txBox="1"/>
          <p:nvPr/>
        </p:nvSpPr>
        <p:spPr>
          <a:xfrm>
            <a:off x="6241761" y="2705021"/>
            <a:ext cx="24320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 err="1">
                <a:solidFill>
                  <a:srgbClr val="FF0000"/>
                </a:solidFill>
              </a:rPr>
              <a:t>DescriptorMatcher</a:t>
            </a:r>
            <a:r>
              <a:rPr lang="en-US" altLang="ko-KR" sz="800" b="1" dirty="0">
                <a:solidFill>
                  <a:srgbClr val="FF0000"/>
                </a:solidFill>
              </a:rPr>
              <a:t> </a:t>
            </a:r>
            <a:r>
              <a:rPr lang="ko-KR" altLang="en-US" sz="800" b="1" dirty="0">
                <a:solidFill>
                  <a:srgbClr val="FF0000"/>
                </a:solidFill>
              </a:rPr>
              <a:t>포인터 이용하여 </a:t>
            </a:r>
            <a:r>
              <a:rPr lang="en-US" altLang="ko-KR" sz="800" b="1" dirty="0">
                <a:solidFill>
                  <a:srgbClr val="FF0000"/>
                </a:solidFill>
              </a:rPr>
              <a:t>Flann </a:t>
            </a:r>
            <a:r>
              <a:rPr lang="ko-KR" altLang="en-US" sz="800" b="1" dirty="0">
                <a:solidFill>
                  <a:srgbClr val="FF0000"/>
                </a:solidFill>
              </a:rPr>
              <a:t>매칭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9D49F92C-92C1-CE16-6C9B-90FE8A4759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6168" y="3375758"/>
            <a:ext cx="8275831" cy="3482241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9DEAA34F-BED7-D4C3-CD05-75C5A505AACB}"/>
              </a:ext>
            </a:extLst>
          </p:cNvPr>
          <p:cNvSpPr/>
          <p:nvPr/>
        </p:nvSpPr>
        <p:spPr>
          <a:xfrm>
            <a:off x="3975100" y="1840706"/>
            <a:ext cx="1437481" cy="120450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2032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5" grpId="0"/>
      <p:bldP spid="3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1160895" cy="1163374"/>
            <a:chOff x="960681" y="2615402"/>
            <a:chExt cx="1160895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116089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KAZE</a:t>
              </a:r>
              <a:endPara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1176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AKAZE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D8336BC-A73D-4080-3D41-6FA8AEBE2FA0}"/>
              </a:ext>
            </a:extLst>
          </p:cNvPr>
          <p:cNvGrpSpPr/>
          <p:nvPr/>
        </p:nvGrpSpPr>
        <p:grpSpPr>
          <a:xfrm>
            <a:off x="3916169" y="27332"/>
            <a:ext cx="6743815" cy="763302"/>
            <a:chOff x="6796429" y="1608522"/>
            <a:chExt cx="6743815" cy="76330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D7299E9-A930-C9AB-8F25-6D332B980EC0}"/>
                </a:ext>
              </a:extLst>
            </p:cNvPr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572D81-2C95-96C6-3A92-2A27DDB9664C}"/>
                </a:ext>
              </a:extLst>
            </p:cNvPr>
            <p:cNvSpPr txBox="1"/>
            <p:nvPr/>
          </p:nvSpPr>
          <p:spPr>
            <a:xfrm>
              <a:off x="6800066" y="2064047"/>
              <a:ext cx="67401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KAZE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에서 비선형 공간에서 피라미드를 구축하는 방법을 통해 속도를 개선한 방법</a:t>
              </a: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8C93FF78-7B97-823D-8492-B826E6DEA4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799" t="17500" r="6145" b="32639"/>
          <a:stretch/>
        </p:blipFill>
        <p:spPr>
          <a:xfrm>
            <a:off x="3916168" y="846049"/>
            <a:ext cx="4218181" cy="600923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4C08C02-D130-BC42-4A2C-79D14BEC288B}"/>
              </a:ext>
            </a:extLst>
          </p:cNvPr>
          <p:cNvSpPr/>
          <p:nvPr/>
        </p:nvSpPr>
        <p:spPr>
          <a:xfrm>
            <a:off x="3975100" y="1263650"/>
            <a:ext cx="2419350" cy="152400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19EB80D-A00F-B585-372E-1C3B02B46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6168" y="3373041"/>
            <a:ext cx="8275832" cy="348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57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/>
          <p:cNvCxnSpPr/>
          <p:nvPr/>
        </p:nvCxnSpPr>
        <p:spPr>
          <a:xfrm>
            <a:off x="8947052" y="1589649"/>
            <a:ext cx="3244948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90476" y="2274838"/>
            <a:ext cx="4996882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50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THANK</a:t>
            </a:r>
          </a:p>
          <a:p>
            <a:pPr algn="r"/>
            <a:r>
              <a:rPr lang="en-US" altLang="ko-KR" sz="1150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YOU</a:t>
            </a:r>
            <a:endParaRPr lang="ko-KR" altLang="en-US" sz="11500">
              <a:ln>
                <a:solidFill>
                  <a:srgbClr val="4C4747">
                    <a:alpha val="20000"/>
                  </a:srgbClr>
                </a:solidFill>
              </a:ln>
              <a:solidFill>
                <a:srgbClr val="4C4747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8372774"/>
              </p:ext>
            </p:extLst>
          </p:nvPr>
        </p:nvGraphicFramePr>
        <p:xfrm>
          <a:off x="779975" y="5122854"/>
          <a:ext cx="4396935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762">
                  <a:extLst>
                    <a:ext uri="{9D8B030D-6E8A-4147-A177-3AD203B41FA5}">
                      <a16:colId xmlns:a16="http://schemas.microsoft.com/office/drawing/2014/main" val="56462378"/>
                    </a:ext>
                  </a:extLst>
                </a:gridCol>
                <a:gridCol w="3768173">
                  <a:extLst>
                    <a:ext uri="{9D8B030D-6E8A-4147-A177-3AD203B41FA5}">
                      <a16:colId xmlns:a16="http://schemas.microsoft.com/office/drawing/2014/main" val="3468396150"/>
                    </a:ext>
                  </a:extLst>
                </a:gridCol>
              </a:tblGrid>
              <a:tr h="29937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일시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2022</a:t>
                      </a:r>
                      <a:r>
                        <a:rPr lang="ko-KR" altLang="en-US" sz="1400" b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년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05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월 </a:t>
                      </a:r>
                      <a:r>
                        <a:rPr lang="en-US" altLang="ko-KR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06</a:t>
                      </a:r>
                      <a:r>
                        <a:rPr lang="ko-KR" altLang="en-US" sz="1400" b="0" baseline="0" dirty="0">
                          <a:ln>
                            <a:solidFill>
                              <a:srgbClr val="4C4747">
                                <a:alpha val="20000"/>
                              </a:srgbClr>
                            </a:solidFill>
                          </a:ln>
                          <a:solidFill>
                            <a:srgbClr val="4C4747"/>
                          </a:solidFill>
                          <a:latin typeface="KoPub돋움체 Light" panose="00000300000000000000" pitchFamily="2" charset="-127"/>
                          <a:ea typeface="KoPub돋움체 Light" panose="00000300000000000000" pitchFamily="2" charset="-127"/>
                        </a:rPr>
                        <a:t>일</a:t>
                      </a:r>
                      <a:endParaRPr lang="ko-KR" altLang="en-US" sz="1400" b="0" dirty="0">
                        <a:ln>
                          <a:solidFill>
                            <a:srgbClr val="4C4747">
                              <a:alpha val="20000"/>
                            </a:srgbClr>
                          </a:solidFill>
                        </a:ln>
                        <a:solidFill>
                          <a:srgbClr val="4C4747"/>
                        </a:solidFill>
                        <a:latin typeface="KoPub돋움체 Light" panose="00000300000000000000" pitchFamily="2" charset="-127"/>
                        <a:ea typeface="KoPub돋움체 Light" panose="00000300000000000000" pitchFamily="2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8225652"/>
                  </a:ext>
                </a:extLst>
              </a:tr>
            </a:tbl>
          </a:graphicData>
        </a:graphic>
      </p:graphicFrame>
      <p:cxnSp>
        <p:nvCxnSpPr>
          <p:cNvPr id="22" name="직선 연결선 21"/>
          <p:cNvCxnSpPr/>
          <p:nvPr/>
        </p:nvCxnSpPr>
        <p:spPr>
          <a:xfrm>
            <a:off x="0" y="5258971"/>
            <a:ext cx="583809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041009" y="970671"/>
            <a:ext cx="3212513" cy="3341753"/>
            <a:chOff x="1041009" y="970671"/>
            <a:chExt cx="3212513" cy="3341753"/>
          </a:xfrm>
        </p:grpSpPr>
        <p:sp>
          <p:nvSpPr>
            <p:cNvPr id="13" name="타원 12"/>
            <p:cNvSpPr/>
            <p:nvPr/>
          </p:nvSpPr>
          <p:spPr>
            <a:xfrm>
              <a:off x="1041009" y="970671"/>
              <a:ext cx="1448973" cy="1448973"/>
            </a:xfrm>
            <a:prstGeom prst="ellipse">
              <a:avLst/>
            </a:prstGeom>
            <a:solidFill>
              <a:srgbClr val="C8E4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/>
            <p:cNvSpPr/>
            <p:nvPr/>
          </p:nvSpPr>
          <p:spPr>
            <a:xfrm>
              <a:off x="1323533" y="1382435"/>
              <a:ext cx="2929989" cy="2929989"/>
            </a:xfrm>
            <a:prstGeom prst="ellipse">
              <a:avLst/>
            </a:prstGeom>
            <a:solidFill>
              <a:srgbClr val="FE9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22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40244" y="1473703"/>
            <a:ext cx="41296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CONTENTS</a:t>
            </a:r>
            <a:endParaRPr lang="ko-KR" altLang="en-US" sz="6000">
              <a:ln>
                <a:solidFill>
                  <a:srgbClr val="FE9E7E">
                    <a:alpha val="20000"/>
                  </a:srgbClr>
                </a:solidFill>
              </a:ln>
              <a:solidFill>
                <a:srgbClr val="FE9E7E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0669901" y="1981535"/>
            <a:ext cx="1522099" cy="0"/>
          </a:xfrm>
          <a:prstGeom prst="line">
            <a:avLst/>
          </a:prstGeom>
          <a:ln w="28575">
            <a:solidFill>
              <a:srgbClr val="4C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-492369" y="-520504"/>
            <a:ext cx="13344156" cy="8128782"/>
            <a:chOff x="-492369" y="-520504"/>
            <a:chExt cx="13344156" cy="8128782"/>
          </a:xfrm>
          <a:solidFill>
            <a:srgbClr val="C8E4E5">
              <a:alpha val="60000"/>
            </a:srgbClr>
          </a:solidFill>
        </p:grpSpPr>
        <p:sp>
          <p:nvSpPr>
            <p:cNvPr id="6" name="타원 5"/>
            <p:cNvSpPr/>
            <p:nvPr/>
          </p:nvSpPr>
          <p:spPr>
            <a:xfrm>
              <a:off x="-492369" y="-520504"/>
              <a:ext cx="2841674" cy="28416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/>
            <p:cNvSpPr/>
            <p:nvPr/>
          </p:nvSpPr>
          <p:spPr>
            <a:xfrm>
              <a:off x="10010113" y="4766604"/>
              <a:ext cx="2841674" cy="28416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1012875" y="3615397"/>
            <a:ext cx="2485936" cy="923330"/>
            <a:chOff x="1012875" y="3615397"/>
            <a:chExt cx="2485936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1012875" y="3615397"/>
              <a:ext cx="96372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01</a:t>
              </a:r>
              <a:endParaRPr lang="ko-KR" altLang="en-US" sz="540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976599" y="3877007"/>
              <a:ext cx="15222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BruteMatch</a:t>
              </a:r>
              <a:endParaRPr lang="ko-KR" altLang="en-US" sz="20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012875" y="5077336"/>
            <a:ext cx="2422778" cy="938719"/>
            <a:chOff x="1012875" y="3615397"/>
            <a:chExt cx="2422778" cy="938719"/>
          </a:xfrm>
        </p:grpSpPr>
        <p:sp>
          <p:nvSpPr>
            <p:cNvPr id="20" name="TextBox 19"/>
            <p:cNvSpPr txBox="1"/>
            <p:nvPr/>
          </p:nvSpPr>
          <p:spPr>
            <a:xfrm>
              <a:off x="1012875" y="3615397"/>
              <a:ext cx="96372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03</a:t>
              </a:r>
              <a:endParaRPr lang="ko-KR" altLang="en-US" sz="5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976599" y="3877007"/>
              <a:ext cx="14590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knn</a:t>
              </a:r>
              <a:r>
                <a:rPr lang="en-US" altLang="ko-KR" sz="20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, radius</a:t>
              </a:r>
              <a:endParaRPr lang="ko-KR" altLang="en-US" sz="20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004734" y="4277117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5241830" y="3615397"/>
            <a:ext cx="1770355" cy="938719"/>
            <a:chOff x="1012875" y="3615397"/>
            <a:chExt cx="1770355" cy="938719"/>
          </a:xfrm>
        </p:grpSpPr>
        <p:sp>
          <p:nvSpPr>
            <p:cNvPr id="25" name="TextBox 24"/>
            <p:cNvSpPr txBox="1"/>
            <p:nvPr/>
          </p:nvSpPr>
          <p:spPr>
            <a:xfrm>
              <a:off x="1012875" y="3615397"/>
              <a:ext cx="96372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02</a:t>
              </a:r>
              <a:endParaRPr lang="ko-KR" altLang="en-US" sz="540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976599" y="3877007"/>
              <a:ext cx="8066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Flann</a:t>
              </a:r>
              <a:endParaRPr lang="ko-KR" altLang="en-US" sz="20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004734" y="4277117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9226581-8B76-44E8-A0D5-2F7294ADFD33}"/>
              </a:ext>
            </a:extLst>
          </p:cNvPr>
          <p:cNvGrpSpPr/>
          <p:nvPr/>
        </p:nvGrpSpPr>
        <p:grpSpPr>
          <a:xfrm>
            <a:off x="5241830" y="5061947"/>
            <a:ext cx="1757531" cy="923330"/>
            <a:chOff x="1012875" y="3615397"/>
            <a:chExt cx="1757531" cy="92333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2F8F283-EF1C-4F05-9C67-72D75EBE3432}"/>
                </a:ext>
              </a:extLst>
            </p:cNvPr>
            <p:cNvSpPr txBox="1"/>
            <p:nvPr/>
          </p:nvSpPr>
          <p:spPr>
            <a:xfrm>
              <a:off x="1012875" y="3615397"/>
              <a:ext cx="94769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04</a:t>
              </a:r>
              <a:endParaRPr lang="ko-KR" altLang="en-US" sz="5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7D74F0F-0F02-4D85-B0EB-63AC9C1A597F}"/>
                </a:ext>
              </a:extLst>
            </p:cNvPr>
            <p:cNvSpPr txBox="1"/>
            <p:nvPr/>
          </p:nvSpPr>
          <p:spPr>
            <a:xfrm>
              <a:off x="1976599" y="3877007"/>
              <a:ext cx="7938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KAZE</a:t>
              </a:r>
              <a:endParaRPr lang="ko-KR" altLang="en-US" sz="20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7187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24523" y="1050511"/>
            <a:ext cx="184537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50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</a:t>
            </a:r>
            <a:endParaRPr lang="ko-KR" altLang="en-US" sz="1150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0669901" y="1981535"/>
            <a:ext cx="152209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736447" y="3252739"/>
            <a:ext cx="3790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5400" dirty="0" err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BruteMatch</a:t>
            </a:r>
            <a:endParaRPr lang="ko-KR" altLang="en-US" sz="5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3731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380780" cy="1163374"/>
            <a:chOff x="960681" y="2615402"/>
            <a:chExt cx="2380780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3807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특징점</a:t>
              </a:r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매칭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273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DMatch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46EA44F-25DD-4AF9-B23B-197DB2656441}"/>
              </a:ext>
            </a:extLst>
          </p:cNvPr>
          <p:cNvGrpSpPr/>
          <p:nvPr/>
        </p:nvGrpSpPr>
        <p:grpSpPr>
          <a:xfrm>
            <a:off x="4929210" y="2114771"/>
            <a:ext cx="4573734" cy="978745"/>
            <a:chOff x="6796429" y="1608522"/>
            <a:chExt cx="4573734" cy="97874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2206E57-706D-4253-A292-E6C43E88476C}"/>
                </a:ext>
              </a:extLst>
            </p:cNvPr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F8C91E4-EA0F-460B-95CA-BD9BDB8D0E0C}"/>
                </a:ext>
              </a:extLst>
            </p:cNvPr>
            <p:cNvSpPr txBox="1"/>
            <p:nvPr/>
          </p:nvSpPr>
          <p:spPr>
            <a:xfrm>
              <a:off x="6800066" y="2064047"/>
              <a:ext cx="45700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특징점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기술자 매칭 결과를 저장하기 위한 구조체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</a:t>
              </a: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모든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특징점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매칭은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vector&lt;</a:t>
              </a:r>
              <a:r>
                <a:rPr lang="en-US" altLang="ko-KR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Dmatch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&gt;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벡터에 저장된다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6E3FA1D-428D-484A-BCF5-31918ED19AB0}"/>
              </a:ext>
            </a:extLst>
          </p:cNvPr>
          <p:cNvSpPr txBox="1"/>
          <p:nvPr/>
        </p:nvSpPr>
        <p:spPr>
          <a:xfrm>
            <a:off x="4929210" y="3148931"/>
            <a:ext cx="64187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distance	</a:t>
            </a:r>
            <a:r>
              <a:rPr lang="ko-KR" altLang="en-US" sz="1400" dirty="0"/>
              <a:t>기술자 매칭 방법에 의해 계산된 거리</a:t>
            </a:r>
            <a:r>
              <a:rPr lang="en-US" altLang="ko-KR" sz="1400" dirty="0"/>
              <a:t>, </a:t>
            </a:r>
            <a:r>
              <a:rPr lang="ko-KR" altLang="en-US" sz="1400" dirty="0"/>
              <a:t>작을 수록 좋다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err="1"/>
              <a:t>queryIdx</a:t>
            </a:r>
            <a:r>
              <a:rPr lang="en-US" altLang="ko-KR" sz="1400" dirty="0"/>
              <a:t>	</a:t>
            </a:r>
            <a:r>
              <a:rPr lang="ko-KR" altLang="en-US" sz="1400" dirty="0"/>
              <a:t>첫 번째 영상에서의 특징점의 인덱스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err="1"/>
              <a:t>trainIdx</a:t>
            </a:r>
            <a:r>
              <a:rPr lang="en-US" altLang="ko-KR" sz="1400" dirty="0"/>
              <a:t>		</a:t>
            </a:r>
            <a:r>
              <a:rPr lang="ko-KR" altLang="en-US" sz="1400" dirty="0"/>
              <a:t>매칭에 의해 대응되는 두 번째 영상의 특징점의 인덱스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err="1"/>
              <a:t>imgIdx</a:t>
            </a:r>
            <a:r>
              <a:rPr lang="en-US" altLang="ko-KR" sz="1400" dirty="0"/>
              <a:t>		</a:t>
            </a:r>
            <a:r>
              <a:rPr lang="ko-KR" altLang="en-US" sz="1400" dirty="0"/>
              <a:t>대응되는 영상 집합에서의 영상 인덱스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710830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380780" cy="1163374"/>
            <a:chOff x="960681" y="2615402"/>
            <a:chExt cx="2380780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3807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특징점</a:t>
              </a:r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매칭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1659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BFMatcher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46EA44F-25DD-4AF9-B23B-197DB2656441}"/>
              </a:ext>
            </a:extLst>
          </p:cNvPr>
          <p:cNvGrpSpPr/>
          <p:nvPr/>
        </p:nvGrpSpPr>
        <p:grpSpPr>
          <a:xfrm>
            <a:off x="4929210" y="2034757"/>
            <a:ext cx="6900846" cy="978745"/>
            <a:chOff x="6796429" y="1608522"/>
            <a:chExt cx="6900846" cy="97874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2206E57-706D-4253-A292-E6C43E88476C}"/>
                </a:ext>
              </a:extLst>
            </p:cNvPr>
            <p:cNvSpPr txBox="1"/>
            <p:nvPr/>
          </p:nvSpPr>
          <p:spPr>
            <a:xfrm>
              <a:off x="6796429" y="160852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정의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F8C91E4-EA0F-460B-95CA-BD9BDB8D0E0C}"/>
                </a:ext>
              </a:extLst>
            </p:cNvPr>
            <p:cNvSpPr txBox="1"/>
            <p:nvPr/>
          </p:nvSpPr>
          <p:spPr>
            <a:xfrm>
              <a:off x="6800066" y="2064047"/>
              <a:ext cx="68972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DescriptorMatcher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를 상속받아 각 기술자에 대하여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대응하는 기술자를 하나씩 모두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검사하여 가장 가까운 기술자를 찾는다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D97346A-F80B-439D-A1C5-8BE30E5ECB01}"/>
              </a:ext>
            </a:extLst>
          </p:cNvPr>
          <p:cNvGrpSpPr/>
          <p:nvPr/>
        </p:nvGrpSpPr>
        <p:grpSpPr>
          <a:xfrm>
            <a:off x="4929210" y="3164320"/>
            <a:ext cx="4131690" cy="763302"/>
            <a:chOff x="6796429" y="1608522"/>
            <a:chExt cx="4131690" cy="76330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AF60F13-63D2-4D71-A7C3-3294EF91D9BE}"/>
                </a:ext>
              </a:extLst>
            </p:cNvPr>
            <p:cNvSpPr txBox="1"/>
            <p:nvPr/>
          </p:nvSpPr>
          <p:spPr>
            <a:xfrm>
              <a:off x="6796429" y="1608522"/>
              <a:ext cx="24545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DescriptorMatcher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950150-5F5A-4FED-AAA2-2AE1885966B9}"/>
                </a:ext>
              </a:extLst>
            </p:cNvPr>
            <p:cNvSpPr txBox="1"/>
            <p:nvPr/>
          </p:nvSpPr>
          <p:spPr>
            <a:xfrm>
              <a:off x="6800066" y="2064047"/>
              <a:ext cx="41280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특징점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기술자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매칭을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위한 추상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기반클래스이다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105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380780" cy="1163374"/>
            <a:chOff x="960681" y="2615402"/>
            <a:chExt cx="2380780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3807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특징점</a:t>
              </a:r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매칭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9012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Draw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46EA44F-25DD-4AF9-B23B-197DB2656441}"/>
              </a:ext>
            </a:extLst>
          </p:cNvPr>
          <p:cNvGrpSpPr/>
          <p:nvPr/>
        </p:nvGrpSpPr>
        <p:grpSpPr>
          <a:xfrm>
            <a:off x="4929210" y="1960116"/>
            <a:ext cx="5817857" cy="763302"/>
            <a:chOff x="6796429" y="1608522"/>
            <a:chExt cx="5817857" cy="76330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2206E57-706D-4253-A292-E6C43E88476C}"/>
                </a:ext>
              </a:extLst>
            </p:cNvPr>
            <p:cNvSpPr txBox="1"/>
            <p:nvPr/>
          </p:nvSpPr>
          <p:spPr>
            <a:xfrm>
              <a:off x="6796429" y="1608522"/>
              <a:ext cx="19914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drawKeypoints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F8C91E4-EA0F-460B-95CA-BD9BDB8D0E0C}"/>
                </a:ext>
              </a:extLst>
            </p:cNvPr>
            <p:cNvSpPr txBox="1"/>
            <p:nvPr/>
          </p:nvSpPr>
          <p:spPr>
            <a:xfrm>
              <a:off x="6800066" y="2064047"/>
              <a:ext cx="58142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특징점을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color(Scalar::all(-1) ==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랜덤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) 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색상으로 </a:t>
              </a:r>
              <a:r>
                <a:rPr lang="en-US" altLang="ko-KR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outImage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 표시한다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D97346A-F80B-439D-A1C5-8BE30E5ECB01}"/>
              </a:ext>
            </a:extLst>
          </p:cNvPr>
          <p:cNvGrpSpPr/>
          <p:nvPr/>
        </p:nvGrpSpPr>
        <p:grpSpPr>
          <a:xfrm>
            <a:off x="4929210" y="2938861"/>
            <a:ext cx="6266890" cy="763302"/>
            <a:chOff x="6796429" y="1608522"/>
            <a:chExt cx="6266890" cy="76330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AF60F13-63D2-4D71-A7C3-3294EF91D9BE}"/>
                </a:ext>
              </a:extLst>
            </p:cNvPr>
            <p:cNvSpPr txBox="1"/>
            <p:nvPr/>
          </p:nvSpPr>
          <p:spPr>
            <a:xfrm>
              <a:off x="6796429" y="1608522"/>
              <a:ext cx="18120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drawMatches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950150-5F5A-4FED-AAA2-2AE1885966B9}"/>
                </a:ext>
              </a:extLst>
            </p:cNvPr>
            <p:cNvSpPr txBox="1"/>
            <p:nvPr/>
          </p:nvSpPr>
          <p:spPr>
            <a:xfrm>
              <a:off x="6800066" y="2064047"/>
              <a:ext cx="62632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두 영상 사이의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특징점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매칭 결과를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,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en-US" altLang="ko-KR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outImg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에 직선으로 연결하여 표시한다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9971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448106" cy="1163374"/>
            <a:chOff x="960681" y="2615402"/>
            <a:chExt cx="2448106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3807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특징점</a:t>
              </a:r>
              <a:r>
                <a:rPr lang="ko-KR" altLang="en-US" sz="32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매칭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2448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호모그래피</a:t>
              </a:r>
              <a:r>
                <a:rPr lang="ko-KR" altLang="en-US" sz="2400" dirty="0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변환</a:t>
              </a: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46EA44F-25DD-4AF9-B23B-197DB2656441}"/>
              </a:ext>
            </a:extLst>
          </p:cNvPr>
          <p:cNvGrpSpPr/>
          <p:nvPr/>
        </p:nvGrpSpPr>
        <p:grpSpPr>
          <a:xfrm>
            <a:off x="4414860" y="2068604"/>
            <a:ext cx="7301597" cy="763302"/>
            <a:chOff x="6796429" y="1608522"/>
            <a:chExt cx="7301597" cy="76330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2206E57-706D-4253-A292-E6C43E88476C}"/>
                </a:ext>
              </a:extLst>
            </p:cNvPr>
            <p:cNvSpPr txBox="1"/>
            <p:nvPr/>
          </p:nvSpPr>
          <p:spPr>
            <a:xfrm>
              <a:off x="6796429" y="1608522"/>
              <a:ext cx="22733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findHomography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F8C91E4-EA0F-460B-95CA-BD9BDB8D0E0C}"/>
                </a:ext>
              </a:extLst>
            </p:cNvPr>
            <p:cNvSpPr txBox="1"/>
            <p:nvPr/>
          </p:nvSpPr>
          <p:spPr>
            <a:xfrm>
              <a:off x="6800066" y="2064047"/>
              <a:ext cx="72979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주어지는 두 점을 비교하여 </a:t>
              </a:r>
              <a:r>
                <a:rPr lang="ko-KR" altLang="en-US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호모그래피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변환을 위한 </a:t>
              </a:r>
              <a:r>
                <a:rPr lang="en-US" altLang="ko-KR" sz="14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perspective Transform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Light" panose="00000300000000000000" pitchFamily="2" charset="-127"/>
                </a:rPr>
                <a:t>을 반환한다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Light" panose="00000300000000000000" pitchFamily="2" charset="-127"/>
                </a:rPr>
                <a:t>.</a:t>
              </a:r>
              <a:endParaRPr lang="ko-KR" altLang="en-US" sz="14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D97346A-F80B-439D-A1C5-8BE30E5ECB01}"/>
              </a:ext>
            </a:extLst>
          </p:cNvPr>
          <p:cNvGrpSpPr/>
          <p:nvPr/>
        </p:nvGrpSpPr>
        <p:grpSpPr>
          <a:xfrm>
            <a:off x="4414860" y="3047349"/>
            <a:ext cx="5871718" cy="763302"/>
            <a:chOff x="6796429" y="1608522"/>
            <a:chExt cx="5871718" cy="76330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AF60F13-63D2-4D71-A7C3-3294EF91D9BE}"/>
                </a:ext>
              </a:extLst>
            </p:cNvPr>
            <p:cNvSpPr txBox="1"/>
            <p:nvPr/>
          </p:nvSpPr>
          <p:spPr>
            <a:xfrm>
              <a:off x="6796429" y="1608522"/>
              <a:ext cx="28142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perspectiveTransform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950150-5F5A-4FED-AAA2-2AE1885966B9}"/>
                </a:ext>
              </a:extLst>
            </p:cNvPr>
            <p:cNvSpPr txBox="1"/>
            <p:nvPr/>
          </p:nvSpPr>
          <p:spPr>
            <a:xfrm>
              <a:off x="6800066" y="2064047"/>
              <a:ext cx="58680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입력에 대해 </a:t>
              </a:r>
              <a:r>
                <a:rPr lang="en-US" altLang="ko-KR" sz="1400" b="1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perspective Transform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을 적용한 결과를 </a:t>
              </a:r>
              <a:r>
                <a:rPr lang="en-US" altLang="ko-KR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dst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에 저장한다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.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0607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-548640" y="-779390"/>
            <a:ext cx="2273300" cy="2273300"/>
          </a:xfrm>
          <a:prstGeom prst="ellipse">
            <a:avLst/>
          </a:prstGeom>
          <a:solidFill>
            <a:srgbClr val="FE9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960681" y="2462611"/>
            <a:ext cx="2903039" cy="1163374"/>
            <a:chOff x="960681" y="2615402"/>
            <a:chExt cx="2903039" cy="1163374"/>
          </a:xfrm>
        </p:grpSpPr>
        <p:sp>
          <p:nvSpPr>
            <p:cNvPr id="5" name="TextBox 4"/>
            <p:cNvSpPr txBox="1"/>
            <p:nvPr/>
          </p:nvSpPr>
          <p:spPr>
            <a:xfrm>
              <a:off x="960681" y="2615402"/>
              <a:ext cx="23202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BruteMatch</a:t>
              </a:r>
              <a:endParaRPr lang="ko-KR" altLang="en-US" sz="32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0681" y="3317111"/>
              <a:ext cx="29030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>
                  <a:ln>
                    <a:solidFill>
                      <a:srgbClr val="FE9E7E">
                        <a:alpha val="20000"/>
                      </a:srgbClr>
                    </a:solidFill>
                  </a:ln>
                  <a:solidFill>
                    <a:srgbClr val="FE9E7E"/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detectAndCompute</a:t>
              </a:r>
              <a:endParaRPr lang="ko-KR" altLang="en-US" sz="2400" dirty="0">
                <a:ln>
                  <a:solidFill>
                    <a:srgbClr val="FE9E7E">
                      <a:alpha val="20000"/>
                    </a:srgbClr>
                  </a:solidFill>
                </a:ln>
                <a:solidFill>
                  <a:srgbClr val="FE9E7E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</p:grpSp>
      <p:sp>
        <p:nvSpPr>
          <p:cNvPr id="7" name="타원 6"/>
          <p:cNvSpPr/>
          <p:nvPr/>
        </p:nvSpPr>
        <p:spPr>
          <a:xfrm>
            <a:off x="10771163" y="5244905"/>
            <a:ext cx="2841674" cy="2841674"/>
          </a:xfrm>
          <a:prstGeom prst="ellipse">
            <a:avLst/>
          </a:prstGeom>
          <a:solidFill>
            <a:srgbClr val="C8E4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D8336BC-A73D-4080-3D41-6FA8AEBE2FA0}"/>
              </a:ext>
            </a:extLst>
          </p:cNvPr>
          <p:cNvGrpSpPr/>
          <p:nvPr/>
        </p:nvGrpSpPr>
        <p:grpSpPr>
          <a:xfrm>
            <a:off x="3916169" y="27332"/>
            <a:ext cx="8357399" cy="978745"/>
            <a:chOff x="6796429" y="1608522"/>
            <a:chExt cx="8357399" cy="97874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D7299E9-A930-C9AB-8F25-6D332B980EC0}"/>
                </a:ext>
              </a:extLst>
            </p:cNvPr>
            <p:cNvSpPr txBox="1"/>
            <p:nvPr/>
          </p:nvSpPr>
          <p:spPr>
            <a:xfrm>
              <a:off x="6796429" y="1608522"/>
              <a:ext cx="14882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BFMatcher</a:t>
              </a:r>
              <a:endParaRPr lang="ko-KR" altLang="en-US" sz="2000" b="1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572D81-2C95-96C6-3A92-2A27DDB9664C}"/>
                </a:ext>
              </a:extLst>
            </p:cNvPr>
            <p:cNvSpPr txBox="1"/>
            <p:nvPr/>
          </p:nvSpPr>
          <p:spPr>
            <a:xfrm>
              <a:off x="6800066" y="2064047"/>
              <a:ext cx="83537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1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번 기술자에서 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2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번 기술자의 각 벡터들과  </a:t>
              </a:r>
              <a:r>
                <a:rPr lang="en-US" altLang="ko-KR" sz="1400" dirty="0" err="1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normType</a:t>
              </a:r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에 따른 거리 비교로 가까운 특징점을 찾는 방법</a:t>
              </a:r>
              <a:endParaRPr lang="en-US" altLang="ko-KR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  <a:p>
              <a:r>
                <a:rPr lang="ko-KR" altLang="en-US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교차 검증도 가능하다</a:t>
              </a:r>
              <a:r>
                <a:rPr lang="en-US" altLang="ko-KR" sz="1400" dirty="0">
                  <a:ln>
                    <a:solidFill>
                      <a:srgbClr val="4C4747">
                        <a:alpha val="20000"/>
                      </a:srgbClr>
                    </a:solidFill>
                  </a:ln>
                  <a:solidFill>
                    <a:srgbClr val="4C4747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.</a:t>
              </a:r>
              <a:endParaRPr lang="ko-KR" altLang="en-US" sz="1400" dirty="0">
                <a:ln>
                  <a:solidFill>
                    <a:srgbClr val="4C4747">
                      <a:alpha val="20000"/>
                    </a:srgbClr>
                  </a:solidFill>
                </a:ln>
                <a:solidFill>
                  <a:srgbClr val="4C4747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E84FFFF6-CF8C-8A2F-30A5-DFB5F96786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75" t="6233" r="6091" b="69583"/>
          <a:stretch/>
        </p:blipFill>
        <p:spPr>
          <a:xfrm>
            <a:off x="7715250" y="1057274"/>
            <a:ext cx="4476749" cy="297268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6CABD11-D4F6-7675-D539-C13FB90D3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798" t="32361" r="5947" b="14028"/>
          <a:stretch/>
        </p:blipFill>
        <p:spPr>
          <a:xfrm>
            <a:off x="3916170" y="1057697"/>
            <a:ext cx="3799080" cy="5800303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2ABA4460-B8A9-43B5-9CEB-70E561384699}"/>
              </a:ext>
            </a:extLst>
          </p:cNvPr>
          <p:cNvSpPr/>
          <p:nvPr/>
        </p:nvSpPr>
        <p:spPr>
          <a:xfrm>
            <a:off x="4502150" y="2011363"/>
            <a:ext cx="533400" cy="1238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7C7FCCC-AF68-80F8-D4F4-CA1679BDB5FC}"/>
              </a:ext>
            </a:extLst>
          </p:cNvPr>
          <p:cNvSpPr/>
          <p:nvPr/>
        </p:nvSpPr>
        <p:spPr>
          <a:xfrm>
            <a:off x="5065775" y="2011363"/>
            <a:ext cx="533400" cy="12382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8169BFB-8500-3DDE-07CD-A618F57CB75C}"/>
              </a:ext>
            </a:extLst>
          </p:cNvPr>
          <p:cNvSpPr/>
          <p:nvPr/>
        </p:nvSpPr>
        <p:spPr>
          <a:xfrm>
            <a:off x="3995799" y="517682"/>
            <a:ext cx="890526" cy="2347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52CA577-6477-C6E0-5047-6CAF6FE9E207}"/>
              </a:ext>
            </a:extLst>
          </p:cNvPr>
          <p:cNvSpPr/>
          <p:nvPr/>
        </p:nvSpPr>
        <p:spPr>
          <a:xfrm>
            <a:off x="5286436" y="517682"/>
            <a:ext cx="890525" cy="23479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09B9763-376A-645C-AB8D-1A2A4F4D3FC9}"/>
              </a:ext>
            </a:extLst>
          </p:cNvPr>
          <p:cNvCxnSpPr>
            <a:stCxn id="29" idx="2"/>
            <a:endCxn id="26" idx="0"/>
          </p:cNvCxnSpPr>
          <p:nvPr/>
        </p:nvCxnSpPr>
        <p:spPr>
          <a:xfrm>
            <a:off x="4441062" y="752475"/>
            <a:ext cx="327788" cy="125888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E6C9F11D-83E0-99E9-2B5C-DBC2CB0D41DE}"/>
              </a:ext>
            </a:extLst>
          </p:cNvPr>
          <p:cNvCxnSpPr>
            <a:cxnSpLocks/>
            <a:stCxn id="30" idx="2"/>
            <a:endCxn id="27" idx="0"/>
          </p:cNvCxnSpPr>
          <p:nvPr/>
        </p:nvCxnSpPr>
        <p:spPr>
          <a:xfrm flipH="1">
            <a:off x="5332475" y="752475"/>
            <a:ext cx="399224" cy="125888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E72E20F-CB55-C2CC-3609-121DB8F7446C}"/>
              </a:ext>
            </a:extLst>
          </p:cNvPr>
          <p:cNvSpPr/>
          <p:nvPr/>
        </p:nvSpPr>
        <p:spPr>
          <a:xfrm>
            <a:off x="4264819" y="3517566"/>
            <a:ext cx="770732" cy="10842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BE042A-29DF-CE02-DD4C-CD1D8F062971}"/>
              </a:ext>
            </a:extLst>
          </p:cNvPr>
          <p:cNvSpPr txBox="1"/>
          <p:nvPr/>
        </p:nvSpPr>
        <p:spPr>
          <a:xfrm>
            <a:off x="4886325" y="3282122"/>
            <a:ext cx="15263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 err="1">
                <a:solidFill>
                  <a:schemeClr val="accent4"/>
                </a:solidFill>
              </a:rPr>
              <a:t>i</a:t>
            </a:r>
            <a:r>
              <a:rPr lang="en-US" altLang="ko-KR" sz="800" b="1" dirty="0">
                <a:solidFill>
                  <a:schemeClr val="accent4"/>
                </a:solidFill>
              </a:rPr>
              <a:t> </a:t>
            </a:r>
            <a:r>
              <a:rPr lang="ko-KR" altLang="en-US" sz="800" b="1" dirty="0">
                <a:solidFill>
                  <a:schemeClr val="accent4"/>
                </a:solidFill>
              </a:rPr>
              <a:t>번째 </a:t>
            </a:r>
            <a:r>
              <a:rPr lang="ko-KR" altLang="en-US" sz="800" b="1" dirty="0" err="1">
                <a:solidFill>
                  <a:schemeClr val="accent4"/>
                </a:solidFill>
              </a:rPr>
              <a:t>특징점</a:t>
            </a:r>
            <a:r>
              <a:rPr lang="ko-KR" altLang="en-US" sz="800" b="1" dirty="0">
                <a:solidFill>
                  <a:schemeClr val="accent4"/>
                </a:solidFill>
              </a:rPr>
              <a:t> 매칭 대한 거리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B0E5BA1-2671-624C-4D8E-6B98CA011662}"/>
              </a:ext>
            </a:extLst>
          </p:cNvPr>
          <p:cNvSpPr/>
          <p:nvPr/>
        </p:nvSpPr>
        <p:spPr>
          <a:xfrm>
            <a:off x="5035550" y="3517566"/>
            <a:ext cx="652027" cy="10842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91A0E80-56FD-04B8-C52C-14A0661003CC}"/>
              </a:ext>
            </a:extLst>
          </p:cNvPr>
          <p:cNvSpPr txBox="1"/>
          <p:nvPr/>
        </p:nvSpPr>
        <p:spPr>
          <a:xfrm>
            <a:off x="5384200" y="3605846"/>
            <a:ext cx="14510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accent4"/>
                </a:solidFill>
              </a:rPr>
              <a:t>조건 거리보다 작아야 한다</a:t>
            </a:r>
            <a:r>
              <a:rPr lang="en-US" altLang="ko-KR" sz="800" b="1" dirty="0">
                <a:solidFill>
                  <a:schemeClr val="accent4"/>
                </a:solidFill>
              </a:rPr>
              <a:t>.</a:t>
            </a:r>
            <a:endParaRPr lang="ko-KR" altLang="en-US" sz="800" b="1" dirty="0">
              <a:solidFill>
                <a:schemeClr val="accent4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C6FEE3A9-D03B-BB75-4243-3A12B63289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6168" y="3370645"/>
            <a:ext cx="8275832" cy="348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04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9" grpId="0" animBg="1"/>
      <p:bldP spid="30" grpId="0" animBg="1"/>
      <p:bldP spid="40" grpId="0" animBg="1"/>
      <p:bldP spid="41" grpId="0"/>
      <p:bldP spid="43" grpId="0" animBg="1"/>
      <p:bldP spid="4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9E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23079" y="3119510"/>
            <a:ext cx="18614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rPr>
              <a:t>Flann</a:t>
            </a:r>
            <a:endParaRPr kumimoji="0" lang="ko-KR" altLang="en-US" sz="5400" b="0" i="0" u="none" strike="noStrike" kern="1200" cap="none" spc="0" normalizeH="0" baseline="0" noProof="0" dirty="0">
              <a:ln>
                <a:solidFill>
                  <a:prstClr val="white">
                    <a:alpha val="2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n-cs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504" y="1050511"/>
            <a:ext cx="3465953" cy="1862048"/>
            <a:chOff x="8841098" y="1050511"/>
            <a:chExt cx="3465953" cy="1862048"/>
          </a:xfrm>
        </p:grpSpPr>
        <p:sp>
          <p:nvSpPr>
            <p:cNvPr id="10" name="TextBox 9"/>
            <p:cNvSpPr txBox="1"/>
            <p:nvPr/>
          </p:nvSpPr>
          <p:spPr>
            <a:xfrm>
              <a:off x="10461674" y="1050511"/>
              <a:ext cx="1845377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500" b="0" i="0" u="none" strike="noStrike" kern="1200" cap="none" spc="0" normalizeH="0" baseline="0" noProof="0">
                  <a:ln>
                    <a:solidFill>
                      <a:prstClr val="white">
                        <a:alpha val="2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KoPub돋움체 Bold" panose="00000800000000000000" pitchFamily="2" charset="-127"/>
                  <a:ea typeface="KoPub돋움체 Bold" panose="00000800000000000000" pitchFamily="2" charset="-127"/>
                  <a:cs typeface="+mn-cs"/>
                </a:rPr>
                <a:t>02</a:t>
              </a:r>
              <a:endParaRPr kumimoji="0" lang="ko-KR" altLang="en-US" sz="11500" b="0" i="0" u="none" strike="noStrike" kern="1200" cap="none" spc="0" normalizeH="0" baseline="0" noProof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8841098" y="1981535"/>
              <a:ext cx="152209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74522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6532</TotalTime>
  <Words>416</Words>
  <Application>Microsoft Office PowerPoint</Application>
  <PresentationFormat>와이드스크린</PresentationFormat>
  <Paragraphs>100</Paragraphs>
  <Slides>17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KoPub돋움체 Bold</vt:lpstr>
      <vt:lpstr>KoPub돋움체 Light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윤진호</dc:creator>
  <cp:lastModifiedBy>송대석</cp:lastModifiedBy>
  <cp:revision>477</cp:revision>
  <dcterms:created xsi:type="dcterms:W3CDTF">2020-08-18T14:02:52Z</dcterms:created>
  <dcterms:modified xsi:type="dcterms:W3CDTF">2022-05-04T06:12:23Z</dcterms:modified>
</cp:coreProperties>
</file>

<file path=docProps/thumbnail.jpeg>
</file>